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82" autoAdjust="0"/>
  </p:normalViewPr>
  <p:slideViewPr>
    <p:cSldViewPr snapToGrid="0" snapToObjects="1">
      <p:cViewPr varScale="1">
        <p:scale>
          <a:sx n="88" d="100"/>
          <a:sy n="88" d="100"/>
        </p:scale>
        <p:origin x="-16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-2650" y="-77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CE3E-5B5F-4526-8992-3F26ECB7CDE5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3AE43-B884-410E-8A18-2A87DFAD5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42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F39BB3D-6501-4092-A18C-681B66D7FADB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37C9267-2827-413B-AD5A-7CDAC2FE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48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1874" indent="-285336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1344" indent="-228269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597881" indent="-228269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4419" indent="-228269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0956" indent="-2282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67493" indent="-2282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4030" indent="-2282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0567" indent="-2282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0F7EBC8-A44F-4519-8AC2-20C73EB84DCB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9267-2827-413B-AD5A-7CDAC2FEF6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414" y="8829121"/>
            <a:ext cx="2972098" cy="4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0" tIns="46401" rIns="92800" bIns="46401" anchor="b"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6EEF4886-358B-4FC8-833D-F543EAB240F5}" type="slidenum">
              <a:rPr lang="en-US" sz="1100" b="0"/>
              <a:pPr algn="r"/>
              <a:t>7</a:t>
            </a:fld>
            <a:endParaRPr lang="en-US" sz="1100" b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5325"/>
            <a:ext cx="4646612" cy="34861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416099"/>
            <a:ext cx="5485805" cy="418399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0" tIns="46401" rIns="92800" bIns="46401"/>
          <a:lstStyle/>
          <a:p>
            <a:pPr defTabSz="928299"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Slide 1 – the 417.7% increase in new awards is because of the $23.4M award for the Saudi mining program.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defTabSz="928299"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Slide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 &amp; 3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– what is noteworthy is that there are two current awards from NSF Computational Mathematics program in the State of Missouri.  Both faculty, John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Singler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Yanzhi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Zhang, are at S&amp;T! 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John received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his award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July 2012;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Yanzhi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received her award in September 2012. 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&amp;T Power Point 7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9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&amp;T Power Point 7_A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5C89-5CD5-674F-9A6A-95ECBDA896D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B24C3-0094-F34E-BA47-4F2A6C0F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d.mst.edu/assi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263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Enrollment Management</a:t>
            </a:r>
            <a:endParaRPr lang="en-US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826"/>
            <a:ext cx="8229600" cy="386542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Advising Week for Spring 2013 begins October 22.</a:t>
            </a: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Joe’SS</a:t>
            </a:r>
            <a:r>
              <a:rPr lang="en-US" dirty="0">
                <a:latin typeface="Arial" pitchFamily="34" charset="0"/>
                <a:cs typeface="Arial" pitchFamily="34" charset="0"/>
              </a:rPr>
              <a:t> will be upgraded to v9.0 the weekend of November 16.  Changes to Faculty access will be distributed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late October/early </a:t>
            </a:r>
            <a:r>
              <a:rPr lang="en-US" dirty="0">
                <a:latin typeface="Arial" pitchFamily="34" charset="0"/>
                <a:cs typeface="Arial" pitchFamily="34" charset="0"/>
              </a:rPr>
              <a:t>November.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Open House October 6 was a success.  Thank you to everyone that participated.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419100" y="2362200"/>
            <a:ext cx="83058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800" dirty="0"/>
              <a:t> 2012 Faculty Excellence Award</a:t>
            </a:r>
          </a:p>
          <a:p>
            <a:r>
              <a:rPr lang="en-US" sz="2800" dirty="0"/>
              <a:t>	17 Nominations</a:t>
            </a:r>
            <a:endParaRPr lang="en-US" sz="2800" i="1" dirty="0"/>
          </a:p>
          <a:p>
            <a:r>
              <a:rPr lang="en-US" sz="2800" dirty="0"/>
              <a:t>	Committee reviewing to make final selection</a:t>
            </a:r>
          </a:p>
          <a:p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UM Faculty Scholars Program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12 </a:t>
            </a:r>
            <a:r>
              <a:rPr lang="en-US" sz="2800" dirty="0"/>
              <a:t>Applications received for participation in </a:t>
            </a:r>
            <a:r>
              <a:rPr lang="en-US" sz="2800" dirty="0" smtClean="0"/>
              <a:t>	program</a:t>
            </a:r>
            <a:endParaRPr lang="en-US" sz="2800" dirty="0"/>
          </a:p>
          <a:p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86431" y="1011310"/>
            <a:ext cx="86113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3200" b="1" dirty="0">
                <a:solidFill>
                  <a:srgbClr val="006600"/>
                </a:solidFill>
              </a:rPr>
              <a:t>Vice Provost Office for Academic Affairs</a:t>
            </a:r>
          </a:p>
        </p:txBody>
      </p:sp>
    </p:spTree>
    <p:extLst>
      <p:ext uri="{BB962C8B-B14F-4D97-AF65-F5344CB8AC3E}">
        <p14:creationId xmlns:p14="http://schemas.microsoft.com/office/powerpoint/2010/main" val="244493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2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of Graduate Studies</a:t>
            </a:r>
            <a:endParaRPr lang="en-US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026"/>
            <a:ext cx="8229600" cy="393500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So far during the Fall 2012 semester, the Graduate Studies Specialists have completed the thesis/dissertation formatting checks and taken in the final library ready copy for 38 students. The deadline for submission of library ready T/D copy for FS12 is November 14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153400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Celebration of Nations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September 29, 2012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146" y="1752600"/>
            <a:ext cx="5638800" cy="264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More than 65 countries represented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More than 2,000 in attendance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Community supported through donations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37 exhibitors – 26 student organizations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Parade included floats &amp; marching bands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Successful International Idol competition</a:t>
            </a:r>
          </a:p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Outreach to local schools, Missouri State Fair &amp;     “Know Your World”, Fort Leonard Wood</a:t>
            </a:r>
          </a:p>
        </p:txBody>
      </p:sp>
      <p:pic>
        <p:nvPicPr>
          <p:cNvPr id="2052" name="Picture 8" descr="C:\Users\Bolesc\AppData\Local\Microsoft\Windows\Temporary Internet Files\Content.Outlook\O0JYEB7H\Celeb  of Nations - Sept  29 2012 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92200"/>
            <a:ext cx="35607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F:\_MG_17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08" y="4577556"/>
            <a:ext cx="3603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C:\Users\Bolesc\Pictures\2012-09-29 001\_MG_18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394200"/>
            <a:ext cx="2351231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C:\Users\Bolesc\Pictures\2012-09-29 001\_MG_18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31" y="4394200"/>
            <a:ext cx="2350008" cy="235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017"/>
            <a:ext cx="8229600" cy="5586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of International Affairs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6066"/>
            <a:ext cx="4593073" cy="54406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International Delegation Visits:</a:t>
            </a:r>
          </a:p>
          <a:p>
            <a:pPr marL="0" indent="0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Hunan University of Science &amp; Technology (HUST) visited campus to sign an Articulation Agreement with Missouri S&amp;T.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Representatives of the Egyptian Ministry of Defense visited campus to explore the expansion of a sponsored student program.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Memorandum of Understanding was signed with State Islamic University of Indonesia.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Memorandum of Understanding was signed with Reykjavik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University,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Iceland.</a:t>
            </a:r>
          </a:p>
        </p:txBody>
      </p:sp>
      <p:pic>
        <p:nvPicPr>
          <p:cNvPr id="4" name="Picture 2" descr="C:\Users\susanp\AppData\Local\Microsoft\Windows\Temporary Internet Files\Content.Outlook\ZX8YIRNJ\DSC03562-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75" y="4088661"/>
            <a:ext cx="3368059" cy="22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5073"/>
          <a:stretch/>
        </p:blipFill>
        <p:spPr>
          <a:xfrm>
            <a:off x="5205137" y="1436383"/>
            <a:ext cx="3318933" cy="22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26521"/>
            <a:ext cx="8229600" cy="950278"/>
          </a:xfrm>
        </p:spPr>
        <p:txBody>
          <a:bodyPr/>
          <a:lstStyle/>
          <a:p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of International Affairs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275199"/>
            <a:ext cx="8331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Fall 2012 International Enrollment Statistics:</a:t>
            </a:r>
          </a:p>
          <a:p>
            <a:pPr marL="0" lvl="1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Total Enrollment:				1044 (954*)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14400" lvl="3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Undergraduate: 		262 </a:t>
            </a:r>
          </a:p>
          <a:p>
            <a:pPr marL="914400" lvl="3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Masters:				329</a:t>
            </a:r>
          </a:p>
          <a:p>
            <a:pPr marL="914400" lvl="3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PhD:					356</a:t>
            </a:r>
          </a:p>
          <a:p>
            <a:pPr marL="457200" lvl="3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(*includes 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n-campus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full-time,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non-immigrants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2"/>
            <a:r>
              <a:rPr lang="en-US" sz="2000" dirty="0">
                <a:latin typeface="Arial" pitchFamily="34" charset="0"/>
                <a:cs typeface="Arial" pitchFamily="34" charset="0"/>
              </a:rPr>
              <a:t>Total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international enrollment has increased 2.05% from FS11 to FS12.</a:t>
            </a:r>
          </a:p>
          <a:p>
            <a:pPr marL="0" lvl="2"/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2" indent="-457200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Total Number of Countries Represented:		61</a:t>
            </a:r>
          </a:p>
          <a:p>
            <a:pPr lvl="2" indent="-457200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Top 5 countries: China, India, Saudi Arabia, Libya, and Iran</a:t>
            </a:r>
          </a:p>
          <a:p>
            <a:pPr marL="914400" lvl="3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(For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the first time since the late 1990’s China has surpassed India as the top country of origin for S&amp;T international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students.)</a:t>
            </a:r>
          </a:p>
          <a:p>
            <a:pPr marL="457200" lvl="2"/>
            <a:endParaRPr lang="en-US" sz="20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1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Intensive English Program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 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144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Total Enrollment: 		90 students (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f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ull &amp; part-time) </a:t>
            </a:r>
          </a:p>
          <a:p>
            <a:pPr marL="9144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Writing Workshop:		30 Students</a:t>
            </a:r>
          </a:p>
          <a:p>
            <a:pPr marL="914400" lvl="1" indent="-342900">
              <a:buFont typeface="Wingdings" pitchFamily="2" charset="2"/>
              <a:buChar char="Ø"/>
            </a:pPr>
            <a:endParaRPr lang="en-US" sz="10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405"/>
            <a:ext cx="7772400" cy="47939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Learning Enhancement Across Disciplines (LEAD</a:t>
            </a:r>
            <a:r>
              <a:rPr lang="en-US" sz="2800" dirty="0"/>
              <a:t>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899821"/>
            <a:ext cx="7772400" cy="4598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another banner semester for LEAD learning assistance (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http://lead.mst.edu/assist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has set FOUR new records: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 different courses with LEAD learning assistance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courses with faculty-run LEAD Learning Centers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 participating LEAD faculty associates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 trained undergraduate Peer Learning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Assistants</a:t>
            </a:r>
          </a:p>
          <a:p>
            <a:pPr algn="l">
              <a:spcBef>
                <a:spcPts val="1000"/>
              </a:spcBef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 has matched two previous records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departments/degree programs with LEAD Learning Centers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 courses provided with LEAD tutoring</a:t>
            </a:r>
          </a:p>
          <a:p>
            <a:pPr algn="l">
              <a:spcBef>
                <a:spcPts val="1000"/>
              </a:spcBef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Additionally, LEAD Learning Centers in introductory Chemistry and Physics have begun operating in the Residential College.</a:t>
            </a:r>
          </a:p>
          <a:p>
            <a:pPr algn="l">
              <a:spcBef>
                <a:spcPts val="100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 Director Ron Bieniek would like to thank the faculty and departments who are participants in LEAD’s success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107" y="772358"/>
            <a:ext cx="834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Office of 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Undergraduate 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Studies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72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6858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316600"/>
                </a:solidFill>
                <a:latin typeface="Arial" pitchFamily="34" charset="0"/>
                <a:cs typeface="Arial" pitchFamily="34" charset="0"/>
              </a:rPr>
              <a:t>Office of Sponsored Programs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47800"/>
            <a:ext cx="8839200" cy="5105400"/>
          </a:xfrm>
        </p:spPr>
        <p:txBody>
          <a:bodyPr/>
          <a:lstStyle/>
          <a:p>
            <a:pPr marL="233363" indent="-233363" eaLnBrk="1" hangingPunct="1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FY13 activities through the end of August and a year-over-year comparison are as follows:</a:t>
            </a:r>
          </a:p>
          <a:p>
            <a:pPr marL="798513" lvl="1" indent="-341313" eaLnBrk="1" hangingPunct="1">
              <a:lnSpc>
                <a:spcPct val="11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Proposals awarded in total dollars: $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29.4M (up 417.7%)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98513" lvl="1" indent="-341313" eaLnBrk="1" hangingPunct="1">
              <a:lnSpc>
                <a:spcPct val="11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Number of proposals awarded and amendments: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51 (down 22.7%)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98513" lvl="1" indent="-341313" eaLnBrk="1" hangingPunct="1">
              <a:lnSpc>
                <a:spcPct val="11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Proposals submitted in total dollars: $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14.8M (down 37.1%)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98513" lvl="1" indent="-341313" eaLnBrk="1" hangingPunct="1">
              <a:lnSpc>
                <a:spcPct val="11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Number of proposals submitted: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50 (down 29.6%)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98513" lvl="1" indent="-341313" eaLnBrk="1" hangingPunct="1">
              <a:lnSpc>
                <a:spcPct val="11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Research expenditures: $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9.1M (down 16.9%)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98513" lvl="1" indent="-341313" eaLnBrk="1" hangingPunct="1">
              <a:lnSpc>
                <a:spcPct val="11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F&amp;A recovered: $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1.5M (down 12.8%)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98513" lvl="1" indent="-341313" eaLnBrk="1" hangingPunct="1">
              <a:lnSpc>
                <a:spcPct val="11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Number of active awards: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588 (down 3.1%)</a:t>
            </a:r>
          </a:p>
        </p:txBody>
      </p:sp>
    </p:spTree>
    <p:extLst>
      <p:ext uri="{BB962C8B-B14F-4D97-AF65-F5344CB8AC3E}">
        <p14:creationId xmlns:p14="http://schemas.microsoft.com/office/powerpoint/2010/main" val="10327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143702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 smtClean="0">
                <a:solidFill>
                  <a:srgbClr val="316600"/>
                </a:solidFill>
                <a:latin typeface="Arial" pitchFamily="34" charset="0"/>
                <a:cs typeface="Arial" pitchFamily="34" charset="0"/>
              </a:rPr>
              <a:t>Congratulations to Dr. John Singler, Assistant Professor of Mathematics and Statistics</a:t>
            </a:r>
            <a:endParaRPr lang="en-US" sz="2800" i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2471031"/>
            <a:ext cx="8763000" cy="4040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Received a grant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$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269,956 from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National Science Foundation Computational Mathematics Program to:</a:t>
            </a:r>
          </a:p>
          <a:p>
            <a:pPr marL="457200" indent="-223838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Develop algorithms for complex partial differential equation models to construct </a:t>
            </a:r>
          </a:p>
          <a:p>
            <a:pPr marL="796925" lvl="1" indent="-339725">
              <a:lnSpc>
                <a:spcPct val="120000"/>
              </a:lnSpc>
              <a:buFont typeface="Arial" pitchFamily="34" charset="0"/>
              <a:buChar char="‒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Simplified mathematical models</a:t>
            </a:r>
          </a:p>
          <a:p>
            <a:pPr marL="796925" lvl="1" indent="-339725">
              <a:lnSpc>
                <a:spcPct val="120000"/>
              </a:lnSpc>
              <a:buFont typeface="Arial" pitchFamily="34" charset="0"/>
              <a:buChar char="‒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Feedback control laws</a:t>
            </a:r>
          </a:p>
          <a:p>
            <a:pPr marL="457200" indent="-223838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Prove accuracy guarantees for the algorithms</a:t>
            </a:r>
          </a:p>
          <a:p>
            <a:pPr marL="796925" lvl="2" indent="-339725">
              <a:lnSpc>
                <a:spcPct val="120000"/>
              </a:lnSpc>
              <a:buFont typeface="Arial" pitchFamily="34" charset="0"/>
              <a:buChar char="‒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We want to know if we can trust the output of the algorithms for very complex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problems</a:t>
            </a:r>
            <a:endParaRPr lang="en-US" sz="24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356" y="790694"/>
            <a:ext cx="770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16600"/>
                </a:solidFill>
                <a:latin typeface="Arial" pitchFamily="34" charset="0"/>
                <a:cs typeface="Arial" pitchFamily="34" charset="0"/>
              </a:rPr>
              <a:t>Office of Sponsored Programs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55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33314" y="161611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dirty="0" smtClean="0">
                <a:solidFill>
                  <a:srgbClr val="316600"/>
                </a:solidFill>
                <a:latin typeface="Arial" pitchFamily="34" charset="0"/>
                <a:cs typeface="Arial" pitchFamily="34" charset="0"/>
              </a:rPr>
              <a:t>Congratulations to Dr. </a:t>
            </a:r>
            <a:r>
              <a:rPr lang="en-US" sz="2800" dirty="0">
                <a:solidFill>
                  <a:srgbClr val="316600"/>
                </a:solidFill>
                <a:latin typeface="Arial" pitchFamily="34" charset="0"/>
                <a:cs typeface="Arial" pitchFamily="34" charset="0"/>
              </a:rPr>
              <a:t>Yanzhi Zhang, </a:t>
            </a:r>
            <a:r>
              <a:rPr lang="en-US" sz="2800" dirty="0" smtClean="0">
                <a:solidFill>
                  <a:srgbClr val="316600"/>
                </a:solidFill>
                <a:latin typeface="Arial" pitchFamily="34" charset="0"/>
                <a:cs typeface="Arial" pitchFamily="34" charset="0"/>
              </a:rPr>
              <a:t>Assistant Professor of Mathematics and Statistics</a:t>
            </a:r>
            <a:endParaRPr lang="en-US" sz="2800" i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334" y="2570222"/>
            <a:ext cx="8763000" cy="4040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Received a grant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for $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124,898 from National Science Foundation Computational Mathematics Program to:</a:t>
            </a:r>
          </a:p>
          <a:p>
            <a:pPr marL="457200" indent="-223838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Study instability of the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split-step method (SSM)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spatially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varying backgrounds</a:t>
            </a:r>
          </a:p>
          <a:p>
            <a:pPr marL="457200" indent="-223838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Propose more efficient and reliable modifications on SSM</a:t>
            </a:r>
          </a:p>
          <a:p>
            <a:pPr marL="457200" indent="-223838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Develop a systematic approach to study the stability in general</a:t>
            </a:r>
          </a:p>
          <a:p>
            <a:pPr marL="457200" indent="-223838" eaLnBrk="1" hangingPunct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Apply the SSM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to simulate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fiber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optic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telecommunications and Bose-Einstein condensation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14" y="861646"/>
            <a:ext cx="883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16600"/>
                </a:solidFill>
                <a:latin typeface="Arial" pitchFamily="34" charset="0"/>
                <a:cs typeface="Arial" pitchFamily="34" charset="0"/>
              </a:rPr>
              <a:t>Office of Sponsored Programs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69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</TotalTime>
  <Words>624</Words>
  <Application>Microsoft Office PowerPoint</Application>
  <PresentationFormat>On-screen Show (4:3)</PresentationFormat>
  <Paragraphs>91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Enrollment Management</vt:lpstr>
      <vt:lpstr>Office of Graduate Studies</vt:lpstr>
      <vt:lpstr>Celebration of Nations         September 29, 2012</vt:lpstr>
      <vt:lpstr>Office of International Affairs</vt:lpstr>
      <vt:lpstr>Office of International Affairs</vt:lpstr>
      <vt:lpstr>Learning Enhancement Across Disciplines (LEAD)</vt:lpstr>
      <vt:lpstr>Office of Sponsored Programs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Werner, Jeannie</cp:lastModifiedBy>
  <cp:revision>24</cp:revision>
  <cp:lastPrinted>2012-10-17T19:37:23Z</cp:lastPrinted>
  <dcterms:created xsi:type="dcterms:W3CDTF">2011-02-16T17:05:27Z</dcterms:created>
  <dcterms:modified xsi:type="dcterms:W3CDTF">2012-10-17T20:08:31Z</dcterms:modified>
</cp:coreProperties>
</file>